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324" r:id="rId4"/>
    <p:sldId id="284" r:id="rId5"/>
    <p:sldId id="319" r:id="rId6"/>
    <p:sldId id="320" r:id="rId7"/>
    <p:sldId id="321" r:id="rId8"/>
    <p:sldId id="322" r:id="rId9"/>
    <p:sldId id="318" r:id="rId10"/>
    <p:sldId id="323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4.png"/><Relationship Id="rId4" Type="http://schemas.openxmlformats.org/officeDocument/2006/relationships/image" Target="../media/image14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pXoTqHLeSo&amp;list=PLcxqFaocb9WLtnq-rpXbRy5hnKECxr95G&amp;index=66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hyperlink" Target="https://www.youtube.com/watch?v=hbtnWi032Z8" TargetMode="External"/><Relationship Id="rId4" Type="http://schemas.openxmlformats.org/officeDocument/2006/relationships/hyperlink" Target="https://www.youtube.com/watch?v=1JkX-XuSeVE&amp;list=PLcxqFaocb9WLtnq-rpXbRy5hnKECxr95G&amp;index=7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0/AMDP%20Code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10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311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527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10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650533" y="965627"/>
            <a:ext cx="7964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Procedure Proxy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</a:t>
            </a:r>
            <a:r>
              <a:rPr lang="en-US" sz="1800" dirty="0" smtClean="0">
                <a:solidFill>
                  <a:schemeClr val="bg1"/>
                </a:solidFill>
              </a:rPr>
              <a:t>hat </a:t>
            </a:r>
            <a:r>
              <a:rPr lang="en-US" sz="1800" dirty="0">
                <a:solidFill>
                  <a:schemeClr val="bg1"/>
                </a:solidFill>
              </a:rPr>
              <a:t>is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Introduction  of  AMDP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Implementation of 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 we use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Rules for AMDP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New way to Create Structure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AMDP for Consume SQL Script </a:t>
            </a:r>
            <a:r>
              <a:rPr lang="en-US" sz="1800">
                <a:solidFill>
                  <a:schemeClr val="bg1"/>
                </a:solidFill>
              </a:rPr>
              <a:t>in </a:t>
            </a:r>
            <a:r>
              <a:rPr lang="en-US" sz="1800" smtClean="0">
                <a:solidFill>
                  <a:schemeClr val="bg1"/>
                </a:solidFill>
              </a:rPr>
              <a:t>ADT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Procedure Proxy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387056" y="923731"/>
            <a:ext cx="1154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database </a:t>
            </a:r>
            <a:r>
              <a:rPr lang="en-US" sz="1800" b="1" dirty="0">
                <a:solidFill>
                  <a:schemeClr val="bg1"/>
                </a:solidFill>
              </a:rPr>
              <a:t>procedure proxy</a:t>
            </a:r>
            <a:r>
              <a:rPr lang="en-US" sz="1800" dirty="0">
                <a:solidFill>
                  <a:schemeClr val="bg1"/>
                </a:solidFill>
              </a:rPr>
              <a:t> defines the mapping between the database types of the parameter interface of the SQLScript </a:t>
            </a:r>
            <a:r>
              <a:rPr lang="en-US" sz="1800" b="1" dirty="0">
                <a:solidFill>
                  <a:schemeClr val="bg1"/>
                </a:solidFill>
              </a:rPr>
              <a:t>procedure</a:t>
            </a:r>
            <a:r>
              <a:rPr lang="en-US" sz="1800" dirty="0">
                <a:solidFill>
                  <a:schemeClr val="bg1"/>
                </a:solidFill>
              </a:rPr>
              <a:t> and ABAP data types. The following table lists the currently supported HANA-specific data types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and indicates which ABAP Dictionary types they are mapped to by default.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6AFA34D-87D1-46CF-BE6C-F56BAAEF3631}"/>
              </a:ext>
            </a:extLst>
          </p:cNvPr>
          <p:cNvSpPr/>
          <p:nvPr/>
        </p:nvSpPr>
        <p:spPr>
          <a:xfrm>
            <a:off x="1099513" y="2065410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CFDA030-91C2-40ED-AFE9-725298C39DE9}"/>
              </a:ext>
            </a:extLst>
          </p:cNvPr>
          <p:cNvSpPr/>
          <p:nvPr/>
        </p:nvSpPr>
        <p:spPr>
          <a:xfrm>
            <a:off x="1099513" y="4674691"/>
            <a:ext cx="4625806" cy="18506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F9464D7-BD7A-492F-BF02-3736C66E2FA7}"/>
              </a:ext>
            </a:extLst>
          </p:cNvPr>
          <p:cNvSpPr/>
          <p:nvPr/>
        </p:nvSpPr>
        <p:spPr>
          <a:xfrm>
            <a:off x="2819054" y="5194598"/>
            <a:ext cx="718494" cy="35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IM</a:t>
            </a:r>
          </a:p>
        </p:txBody>
      </p:sp>
      <p:sp>
        <p:nvSpPr>
          <p:cNvPr id="10" name="Rectangle: Rounded Corners 11">
            <a:extLst>
              <a:ext uri="{FF2B5EF4-FFF2-40B4-BE49-F238E27FC236}">
                <a16:creationId xmlns="" xmlns:a16="http://schemas.microsoft.com/office/drawing/2014/main" id="{021A0DDB-4C0A-4DE6-926E-F6B7F27AFAEC}"/>
              </a:ext>
            </a:extLst>
          </p:cNvPr>
          <p:cNvSpPr/>
          <p:nvPr/>
        </p:nvSpPr>
        <p:spPr>
          <a:xfrm>
            <a:off x="4352916" y="5194598"/>
            <a:ext cx="1243235" cy="641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8D02FC-B3FF-4A1A-BA7D-1AA9A0D2B02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37547" y="5372302"/>
            <a:ext cx="815369" cy="14304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="" xmlns:a16="http://schemas.microsoft.com/office/drawing/2014/main" id="{E9722107-8699-4357-8180-071DC10EE5AF}"/>
              </a:ext>
            </a:extLst>
          </p:cNvPr>
          <p:cNvSpPr/>
          <p:nvPr/>
        </p:nvSpPr>
        <p:spPr>
          <a:xfrm>
            <a:off x="4352916" y="3177663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14" name="Arrow: Up 14">
            <a:extLst>
              <a:ext uri="{FF2B5EF4-FFF2-40B4-BE49-F238E27FC236}">
                <a16:creationId xmlns="" xmlns:a16="http://schemas.microsoft.com/office/drawing/2014/main" id="{A657417F-3CDF-4363-A1CA-AA5B9B51CE56}"/>
              </a:ext>
            </a:extLst>
          </p:cNvPr>
          <p:cNvSpPr/>
          <p:nvPr/>
        </p:nvSpPr>
        <p:spPr>
          <a:xfrm>
            <a:off x="4837293" y="3819150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Arrow: Left 15">
            <a:extLst>
              <a:ext uri="{FF2B5EF4-FFF2-40B4-BE49-F238E27FC236}">
                <a16:creationId xmlns="" xmlns:a16="http://schemas.microsoft.com/office/drawing/2014/main" id="{AB7DC9EA-CE11-4AED-9F08-CBE23FE44E9E}"/>
              </a:ext>
            </a:extLst>
          </p:cNvPr>
          <p:cNvSpPr/>
          <p:nvPr/>
        </p:nvSpPr>
        <p:spPr>
          <a:xfrm>
            <a:off x="4029998" y="3268380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0054BA3-3C0E-4395-9B04-982131CE0265}"/>
              </a:ext>
            </a:extLst>
          </p:cNvPr>
          <p:cNvSpPr/>
          <p:nvPr/>
        </p:nvSpPr>
        <p:spPr>
          <a:xfrm>
            <a:off x="3045097" y="3160004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92003C7-FA58-4802-A870-2648ABEA83A2}"/>
              </a:ext>
            </a:extLst>
          </p:cNvPr>
          <p:cNvSpPr/>
          <p:nvPr/>
        </p:nvSpPr>
        <p:spPr>
          <a:xfrm>
            <a:off x="6953578" y="2065344"/>
            <a:ext cx="4625806" cy="22850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ABAP 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DCABDAF-63D6-416F-A3B8-FF0139D0D671}"/>
              </a:ext>
            </a:extLst>
          </p:cNvPr>
          <p:cNvSpPr/>
          <p:nvPr/>
        </p:nvSpPr>
        <p:spPr>
          <a:xfrm>
            <a:off x="6953578" y="4674625"/>
            <a:ext cx="4625806" cy="18507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pPr algn="ctr"/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HANA </a:t>
            </a:r>
            <a:r>
              <a:rPr lang="en-US" sz="1800" b="1" dirty="0">
                <a:solidFill>
                  <a:schemeClr val="bg1"/>
                </a:solidFill>
              </a:rPr>
              <a:t>Layer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9">
            <a:extLst>
              <a:ext uri="{FF2B5EF4-FFF2-40B4-BE49-F238E27FC236}">
                <a16:creationId xmlns="" xmlns:a16="http://schemas.microsoft.com/office/drawing/2014/main" id="{FA193FCE-73B5-4C93-88B5-2A0F35648D93}"/>
              </a:ext>
            </a:extLst>
          </p:cNvPr>
          <p:cNvSpPr/>
          <p:nvPr/>
        </p:nvSpPr>
        <p:spPr>
          <a:xfrm>
            <a:off x="10173344" y="5163179"/>
            <a:ext cx="1213635" cy="51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HANA Procedure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="" xmlns:a16="http://schemas.microsoft.com/office/drawing/2014/main" id="{CBF1FD6C-BCD3-4EA8-87BC-162A8518A473}"/>
              </a:ext>
            </a:extLst>
          </p:cNvPr>
          <p:cNvSpPr/>
          <p:nvPr/>
        </p:nvSpPr>
        <p:spPr>
          <a:xfrm>
            <a:off x="10173343" y="3177597"/>
            <a:ext cx="1243236" cy="6414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 Proxy</a:t>
            </a:r>
          </a:p>
        </p:txBody>
      </p:sp>
      <p:sp>
        <p:nvSpPr>
          <p:cNvPr id="21" name="Arrow: Left 21">
            <a:extLst>
              <a:ext uri="{FF2B5EF4-FFF2-40B4-BE49-F238E27FC236}">
                <a16:creationId xmlns="" xmlns:a16="http://schemas.microsoft.com/office/drawing/2014/main" id="{B2404C02-1EB2-4874-8727-DCC8517F4F90}"/>
              </a:ext>
            </a:extLst>
          </p:cNvPr>
          <p:cNvSpPr/>
          <p:nvPr/>
        </p:nvSpPr>
        <p:spPr>
          <a:xfrm>
            <a:off x="9850425" y="3268314"/>
            <a:ext cx="322919" cy="44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24B5F25-C5FD-4903-9675-85562657C041}"/>
              </a:ext>
            </a:extLst>
          </p:cNvPr>
          <p:cNvSpPr/>
          <p:nvPr/>
        </p:nvSpPr>
        <p:spPr>
          <a:xfrm>
            <a:off x="8865524" y="3159938"/>
            <a:ext cx="984901" cy="71070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ABAP Code</a:t>
            </a:r>
          </a:p>
        </p:txBody>
      </p:sp>
      <p:sp>
        <p:nvSpPr>
          <p:cNvPr id="23" name="Arrow: Up 23">
            <a:extLst>
              <a:ext uri="{FF2B5EF4-FFF2-40B4-BE49-F238E27FC236}">
                <a16:creationId xmlns="" xmlns:a16="http://schemas.microsoft.com/office/drawing/2014/main" id="{D1C57143-F9FD-45E2-91EF-A208385C60AD}"/>
              </a:ext>
            </a:extLst>
          </p:cNvPr>
          <p:cNvSpPr/>
          <p:nvPr/>
        </p:nvSpPr>
        <p:spPr>
          <a:xfrm>
            <a:off x="10542008" y="3819084"/>
            <a:ext cx="361619" cy="1170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="" xmlns:a16="http://schemas.microsoft.com/office/drawing/2014/main" id="{93156A0E-8874-47EA-BFD1-7B4FFB8AB433}"/>
              </a:ext>
            </a:extLst>
          </p:cNvPr>
          <p:cNvSpPr/>
          <p:nvPr/>
        </p:nvSpPr>
        <p:spPr>
          <a:xfrm>
            <a:off x="4288332" y="2342456"/>
            <a:ext cx="1307820" cy="5670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5" name="Arrow: Right 25">
            <a:extLst>
              <a:ext uri="{FF2B5EF4-FFF2-40B4-BE49-F238E27FC236}">
                <a16:creationId xmlns="" xmlns:a16="http://schemas.microsoft.com/office/drawing/2014/main" id="{CE18CDE1-BF29-4551-8287-772459B52B34}"/>
              </a:ext>
            </a:extLst>
          </p:cNvPr>
          <p:cNvSpPr/>
          <p:nvPr/>
        </p:nvSpPr>
        <p:spPr>
          <a:xfrm>
            <a:off x="5706490" y="2475306"/>
            <a:ext cx="452023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4CA4670-CD75-4831-9273-EF087D80D0E7}"/>
              </a:ext>
            </a:extLst>
          </p:cNvPr>
          <p:cNvSpPr/>
          <p:nvPr/>
        </p:nvSpPr>
        <p:spPr>
          <a:xfrm>
            <a:off x="2003012" y="5194598"/>
            <a:ext cx="751485" cy="35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DU</a:t>
            </a:r>
          </a:p>
        </p:txBody>
      </p:sp>
      <p:sp>
        <p:nvSpPr>
          <p:cNvPr id="27" name="Rectangle: Rounded Corners 27">
            <a:extLst>
              <a:ext uri="{FF2B5EF4-FFF2-40B4-BE49-F238E27FC236}">
                <a16:creationId xmlns="" xmlns:a16="http://schemas.microsoft.com/office/drawing/2014/main" id="{F1A1A541-B9FC-4A99-8F6F-26E767D3246D}"/>
              </a:ext>
            </a:extLst>
          </p:cNvPr>
          <p:cNvSpPr/>
          <p:nvPr/>
        </p:nvSpPr>
        <p:spPr>
          <a:xfrm>
            <a:off x="2181950" y="3268380"/>
            <a:ext cx="736628" cy="5375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28" name="Arrow: Up 29">
            <a:extLst>
              <a:ext uri="{FF2B5EF4-FFF2-40B4-BE49-F238E27FC236}">
                <a16:creationId xmlns="" xmlns:a16="http://schemas.microsoft.com/office/drawing/2014/main" id="{D216BFC1-477F-43EC-BD0F-129C2C8F4F86}"/>
              </a:ext>
            </a:extLst>
          </p:cNvPr>
          <p:cNvSpPr/>
          <p:nvPr/>
        </p:nvSpPr>
        <p:spPr>
          <a:xfrm>
            <a:off x="2301012" y="3785243"/>
            <a:ext cx="230106" cy="137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E8C3C28-5082-44C3-9695-6980233B9C17}"/>
              </a:ext>
            </a:extLst>
          </p:cNvPr>
          <p:cNvCxnSpPr>
            <a:cxnSpLocks/>
          </p:cNvCxnSpPr>
          <p:nvPr/>
        </p:nvCxnSpPr>
        <p:spPr>
          <a:xfrm flipV="1">
            <a:off x="2754497" y="2600643"/>
            <a:ext cx="1558741" cy="6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C163B70E-9ECF-4475-A425-178F8397C261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flipV="1">
            <a:off x="3537547" y="2696861"/>
            <a:ext cx="750785" cy="46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575A0565-E321-4A4D-A97D-B4A9A4D77CF0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4877841" y="2909502"/>
            <a:ext cx="96693" cy="25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3">
            <a:extLst>
              <a:ext uri="{FF2B5EF4-FFF2-40B4-BE49-F238E27FC236}">
                <a16:creationId xmlns="" xmlns:a16="http://schemas.microsoft.com/office/drawing/2014/main" id="{1CB71E7F-1F6C-4BA3-86C3-66E363E8997E}"/>
              </a:ext>
            </a:extLst>
          </p:cNvPr>
          <p:cNvSpPr/>
          <p:nvPr/>
        </p:nvSpPr>
        <p:spPr>
          <a:xfrm>
            <a:off x="10242669" y="2348787"/>
            <a:ext cx="997360" cy="6282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B9347EA-7BF1-4DAA-8839-DF4B1D31D956}"/>
              </a:ext>
            </a:extLst>
          </p:cNvPr>
          <p:cNvSpPr txBox="1"/>
          <p:nvPr/>
        </p:nvSpPr>
        <p:spPr>
          <a:xfrm>
            <a:off x="4388923" y="4541309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Bottom-up approach</a:t>
            </a:r>
          </a:p>
        </p:txBody>
      </p:sp>
      <p:sp>
        <p:nvSpPr>
          <p:cNvPr id="34" name="Rectangle: Rounded Corners 35">
            <a:extLst>
              <a:ext uri="{FF2B5EF4-FFF2-40B4-BE49-F238E27FC236}">
                <a16:creationId xmlns="" xmlns:a16="http://schemas.microsoft.com/office/drawing/2014/main" id="{66655004-1607-4A95-B47B-54D0CF26C3C7}"/>
              </a:ext>
            </a:extLst>
          </p:cNvPr>
          <p:cNvSpPr/>
          <p:nvPr/>
        </p:nvSpPr>
        <p:spPr>
          <a:xfrm>
            <a:off x="1037997" y="2904300"/>
            <a:ext cx="1133848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5" name="Rectangle: Rounded Corners 36">
            <a:extLst>
              <a:ext uri="{FF2B5EF4-FFF2-40B4-BE49-F238E27FC236}">
                <a16:creationId xmlns="" xmlns:a16="http://schemas.microsoft.com/office/drawing/2014/main" id="{5F9BC362-37E0-4799-BC76-168C69607C5B}"/>
              </a:ext>
            </a:extLst>
          </p:cNvPr>
          <p:cNvSpPr/>
          <p:nvPr/>
        </p:nvSpPr>
        <p:spPr>
          <a:xfrm>
            <a:off x="651776" y="5160689"/>
            <a:ext cx="1218059" cy="3893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6" name="Arrow: Down 37">
            <a:extLst>
              <a:ext uri="{FF2B5EF4-FFF2-40B4-BE49-F238E27FC236}">
                <a16:creationId xmlns="" xmlns:a16="http://schemas.microsoft.com/office/drawing/2014/main" id="{E19DBCDE-DA44-44E4-961C-D6C58E1553BC}"/>
              </a:ext>
            </a:extLst>
          </p:cNvPr>
          <p:cNvSpPr/>
          <p:nvPr/>
        </p:nvSpPr>
        <p:spPr>
          <a:xfrm>
            <a:off x="1233390" y="3710774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F55E57E-570D-46BB-88D9-5647FE8EEF76}"/>
              </a:ext>
            </a:extLst>
          </p:cNvPr>
          <p:cNvSpPr txBox="1"/>
          <p:nvPr/>
        </p:nvSpPr>
        <p:spPr>
          <a:xfrm>
            <a:off x="83666" y="4284772"/>
            <a:ext cx="1307820" cy="63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Top Down Approach</a:t>
            </a:r>
          </a:p>
        </p:txBody>
      </p:sp>
      <p:sp>
        <p:nvSpPr>
          <p:cNvPr id="38" name="Rectangle: Rounded Corners 39">
            <a:extLst>
              <a:ext uri="{FF2B5EF4-FFF2-40B4-BE49-F238E27FC236}">
                <a16:creationId xmlns="" xmlns:a16="http://schemas.microsoft.com/office/drawing/2014/main" id="{DEC1F380-C34F-4C3C-ACE4-4B0CCBADA50F}"/>
              </a:ext>
            </a:extLst>
          </p:cNvPr>
          <p:cNvSpPr/>
          <p:nvPr/>
        </p:nvSpPr>
        <p:spPr>
          <a:xfrm>
            <a:off x="7190060" y="2804655"/>
            <a:ext cx="1336111" cy="80647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Mr. X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AMDP</a:t>
            </a:r>
          </a:p>
        </p:txBody>
      </p:sp>
      <p:sp>
        <p:nvSpPr>
          <p:cNvPr id="39" name="Arrow: Down 40">
            <a:extLst>
              <a:ext uri="{FF2B5EF4-FFF2-40B4-BE49-F238E27FC236}">
                <a16:creationId xmlns="" xmlns:a16="http://schemas.microsoft.com/office/drawing/2014/main" id="{6BAF4213-2AF9-4E23-B07A-C065DBC8B81E}"/>
              </a:ext>
            </a:extLst>
          </p:cNvPr>
          <p:cNvSpPr/>
          <p:nvPr/>
        </p:nvSpPr>
        <p:spPr>
          <a:xfrm>
            <a:off x="7680171" y="3611128"/>
            <a:ext cx="376039" cy="1478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41">
            <a:extLst>
              <a:ext uri="{FF2B5EF4-FFF2-40B4-BE49-F238E27FC236}">
                <a16:creationId xmlns="" xmlns:a16="http://schemas.microsoft.com/office/drawing/2014/main" id="{355E849B-5E8A-465B-A80E-128CBE33C8F8}"/>
              </a:ext>
            </a:extLst>
          </p:cNvPr>
          <p:cNvSpPr/>
          <p:nvPr/>
        </p:nvSpPr>
        <p:spPr>
          <a:xfrm>
            <a:off x="7304106" y="5109662"/>
            <a:ext cx="1222065" cy="405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3718" y="1803648"/>
            <a:ext cx="1636117" cy="689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HANA Transport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>
          <a:xfrm>
            <a:off x="1869835" y="2148272"/>
            <a:ext cx="693913" cy="113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9496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What is AMDP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876776"/>
            <a:ext cx="11292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AMDP is a method inside an Normal ABAP Class. These methods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special methods which can contain the SQL Script code.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When we write code, ABAP can tell you the syntax error also (Syntax Check)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we activate AMDP nothing happens in HANA, But when we call it then it creates a procedure in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add SQL Script code inside a method in an ABAP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must be static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The same ABAP Class can also contain ABAP Code as well but we cant merge ABAP + SQLScript together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 call one AMDP from another AMDP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an AMDP be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3"/>
              </a:rPr>
              <a:t>debugged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Can I also implement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hlinkClick r:id="rId4"/>
              </a:rPr>
              <a:t>FOR ALL ENTRIES like logic using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Can I pass </a:t>
            </a:r>
            <a:r>
              <a:rPr lang="en-US" sz="1800" dirty="0">
                <a:solidFill>
                  <a:schemeClr val="bg1"/>
                </a:solidFill>
                <a:latin typeface="Calibri"/>
                <a:hlinkClick r:id="rId5"/>
              </a:rPr>
              <a:t>Select-options to AMDP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Peter Parker GIFs | Tenor">
            <a:extLst>
              <a:ext uri="{FF2B5EF4-FFF2-40B4-BE49-F238E27FC236}">
                <a16:creationId xmlns="" xmlns:a16="http://schemas.microsoft.com/office/drawing/2014/main" id="{6DB604CD-AE76-4EB5-B682-0DF52CB88A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4337875"/>
            <a:ext cx="2095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rvel's Spider-Man review – a perfect superhero in an imperfect world |  Action games | The Guardian">
            <a:extLst>
              <a:ext uri="{FF2B5EF4-FFF2-40B4-BE49-F238E27FC236}">
                <a16:creationId xmlns="" xmlns:a16="http://schemas.microsoft.com/office/drawing/2014/main" id="{B3298EB8-B1AD-4CF2-8A68-903CB31F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06" y="4156430"/>
            <a:ext cx="3212623" cy="19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1">
            <a:extLst>
              <a:ext uri="{FF2B5EF4-FFF2-40B4-BE49-F238E27FC236}">
                <a16:creationId xmlns="" xmlns:a16="http://schemas.microsoft.com/office/drawing/2014/main" id="{707E7BD2-BCC2-4DC1-A94F-5F7A68F2EBDB}"/>
              </a:ext>
            </a:extLst>
          </p:cNvPr>
          <p:cNvSpPr/>
          <p:nvPr/>
        </p:nvSpPr>
        <p:spPr>
          <a:xfrm>
            <a:off x="3485356" y="4130855"/>
            <a:ext cx="3790950" cy="777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Spider bites (Mutation)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AAABB5-A2A1-4A2D-B443-DC9EEA324EFB}"/>
              </a:ext>
            </a:extLst>
          </p:cNvPr>
          <p:cNvSpPr txBox="1"/>
          <p:nvPr/>
        </p:nvSpPr>
        <p:spPr>
          <a:xfrm>
            <a:off x="1322070" y="578654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Normal ABAP Class?</a:t>
            </a:r>
          </a:p>
        </p:txBody>
      </p:sp>
      <p:sp>
        <p:nvSpPr>
          <p:cNvPr id="12" name="Arrow: Right 7">
            <a:extLst>
              <a:ext uri="{FF2B5EF4-FFF2-40B4-BE49-F238E27FC236}">
                <a16:creationId xmlns="" xmlns:a16="http://schemas.microsoft.com/office/drawing/2014/main" id="{2E9CD38E-34D1-4C82-A6B8-EB655FBD85AB}"/>
              </a:ext>
            </a:extLst>
          </p:cNvPr>
          <p:cNvSpPr/>
          <p:nvPr/>
        </p:nvSpPr>
        <p:spPr>
          <a:xfrm>
            <a:off x="3485357" y="4991528"/>
            <a:ext cx="3790949" cy="1092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Marker Interface –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IF_AMDP_MARKER_HDB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4A0A1DA-9E68-46A9-8420-2FF960C5E268}"/>
              </a:ext>
            </a:extLst>
          </p:cNvPr>
          <p:cNvSpPr txBox="1"/>
          <p:nvPr/>
        </p:nvSpPr>
        <p:spPr>
          <a:xfrm>
            <a:off x="7574280" y="60840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SQL Script Code</a:t>
            </a: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ceito de contato para a página de destino | Vetor Prem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9"/>
          <a:stretch/>
        </p:blipFill>
        <p:spPr bwMode="auto">
          <a:xfrm>
            <a:off x="5882666" y="2715543"/>
            <a:ext cx="5962650" cy="36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How to Create AMDP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347020" y="909875"/>
            <a:ext cx="11292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Add an interface to ABAP class – IF_AMDP_MARKER_HDB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All the AMDP methods has to have parameters passed by Value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We cannot have Returning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/ Changing parameters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The method cannot have deep structure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Must also mention the tables which we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are planning to use in SQLScript code with a </a:t>
            </a:r>
            <a:r>
              <a:rPr lang="en-US" sz="1800" b="1" dirty="0">
                <a:solidFill>
                  <a:schemeClr val="bg1"/>
                </a:solidFill>
                <a:latin typeface="Calibri"/>
              </a:rPr>
              <a:t>USING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keyword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Syntax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 METHOD method_name BY DATABASE PROCEDURE FOR HDB LANGUAGE SQLSCRIPT OPTIONS READ-ONLY USING tab1 tab2…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When we call AMDP then it will be created inside HANA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Lifecycle challenges is sorted fully.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noProof="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Disadvantage: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Client handling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If we plan to use AMDP for DML scenario, </a:t>
            </a:r>
            <a:endParaRPr lang="en-US" sz="1800" dirty="0">
              <a:solidFill>
                <a:schemeClr val="bg1"/>
              </a:solidFill>
              <a:latin typeface="Calibri"/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The LUW needs to be managed by developer.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  <a:sym typeface="Wingdings" panose="05000000000000000000" pitchFamily="2" charset="2"/>
              </a:rPr>
              <a:t>If my co. is not on HANA DB we cannot implement AMDP.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Managed Data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366536" y="1464498"/>
            <a:ext cx="5500978" cy="282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52" lvl="2" indent="-179352" algn="just" defTabSz="914217">
              <a:buClr>
                <a:srgbClr val="F0AB00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AMDP classes and AMDP methods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Easy to consume in ABAP – as simple method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</a:rPr>
              <a:t>AMDP methods are </a:t>
            </a:r>
            <a:r>
              <a:rPr lang="en-US" b="1" kern="0" dirty="0">
                <a:solidFill>
                  <a:schemeClr val="bg1"/>
                </a:solidFill>
              </a:rPr>
              <a:t>fully managed on the ABAP server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Source code editing with ABAP Editor (in ADT) 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Static syntax check and syntax coloring for SQLScript code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Procedure created on first AMDP call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</a:rPr>
              <a:t>Detailed analysis of runtime errors in ST22</a:t>
            </a:r>
          </a:p>
          <a:p>
            <a:pPr marL="285750" lvl="2" indent="-285750" algn="just" defTabSz="914217">
              <a:buClr>
                <a:srgbClr val="F0AB00"/>
              </a:buClr>
              <a:buFontTx/>
              <a:buChar char="-"/>
              <a:defRPr/>
            </a:pPr>
            <a:r>
              <a:rPr lang="en-US" altLang="de-DE" dirty="0">
                <a:solidFill>
                  <a:schemeClr val="bg1"/>
                </a:solidFill>
              </a:rPr>
              <a:t>Transport analog to regular ABAP classes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41925" y="2027087"/>
            <a:ext cx="4955917" cy="3983243"/>
            <a:chOff x="6183312" y="2133600"/>
            <a:chExt cx="4165600" cy="3348038"/>
          </a:xfrm>
        </p:grpSpPr>
        <p:sp>
          <p:nvSpPr>
            <p:cNvPr id="8" name="Rectangle 7"/>
            <p:cNvSpPr/>
            <p:nvPr/>
          </p:nvSpPr>
          <p:spPr bwMode="gray">
            <a:xfrm>
              <a:off x="6183312" y="2133600"/>
              <a:ext cx="4165600" cy="3348038"/>
            </a:xfrm>
            <a:prstGeom prst="rect">
              <a:avLst/>
            </a:prstGeom>
            <a:solidFill>
              <a:srgbClr val="FFFFFF">
                <a:lumMod val="75000"/>
                <a:alpha val="36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46789" rIns="89979" bIns="46789" anchor="b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Managed Database Procedures</a:t>
              </a:r>
            </a:p>
          </p:txBody>
        </p:sp>
        <p:sp>
          <p:nvSpPr>
            <p:cNvPr id="9" name="TextBox 8"/>
            <p:cNvSpPr txBox="1"/>
            <p:nvPr/>
          </p:nvSpPr>
          <p:spPr bwMode="gray">
            <a:xfrm>
              <a:off x="6226175" y="2224088"/>
              <a:ext cx="1023766" cy="23277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ea typeface="Arial Unicode MS" pitchFamily="34" charset="-128"/>
                  <a:cs typeface="Arial Unicode MS" pitchFamily="34" charset="-128"/>
                </a:rPr>
                <a:t>“Top-Down”</a:t>
              </a: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8464550" y="2201863"/>
              <a:ext cx="1728787" cy="323850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Lifecycle</a:t>
              </a: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623050" y="25019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gray">
            <a:xfrm>
              <a:off x="6773862" y="2757488"/>
              <a:ext cx="1619250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35992" tIns="71983" rIns="35992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ABAP </a:t>
              </a:r>
              <a:b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Managed DB Procedure</a:t>
              </a:r>
            </a:p>
          </p:txBody>
        </p:sp>
        <p:sp>
          <p:nvSpPr>
            <p:cNvPr id="14" name="Sun 13"/>
            <p:cNvSpPr/>
            <p:nvPr/>
          </p:nvSpPr>
          <p:spPr bwMode="gray">
            <a:xfrm>
              <a:off x="6680200" y="2549525"/>
              <a:ext cx="454025" cy="466725"/>
            </a:xfrm>
            <a:prstGeom prst="su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gray">
            <a:xfrm>
              <a:off x="8631237" y="2757488"/>
              <a:ext cx="1395413" cy="77946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71983" tIns="71983" rIns="71983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Standard ABAP Transport</a:t>
              </a:r>
            </a:p>
          </p:txBody>
        </p:sp>
        <p:sp>
          <p:nvSpPr>
            <p:cNvPr id="16" name="Equal 15"/>
            <p:cNvSpPr/>
            <p:nvPr/>
          </p:nvSpPr>
          <p:spPr bwMode="gray">
            <a:xfrm>
              <a:off x="8432800" y="2608263"/>
              <a:ext cx="490537" cy="382587"/>
            </a:xfrm>
            <a:prstGeom prst="mathEqual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gray">
            <a:xfrm rot="16200000">
              <a:off x="5841206" y="29075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AS ABAP</a:t>
              </a:r>
            </a:p>
          </p:txBody>
        </p:sp>
        <p:sp>
          <p:nvSpPr>
            <p:cNvPr id="18" name="Rectangle 17"/>
            <p:cNvSpPr/>
            <p:nvPr/>
          </p:nvSpPr>
          <p:spPr bwMode="gray">
            <a:xfrm rot="16200000">
              <a:off x="5841206" y="4317206"/>
              <a:ext cx="1187450" cy="376238"/>
            </a:xfrm>
            <a:prstGeom prst="rect">
              <a:avLst/>
            </a:prstGeom>
            <a:solidFill>
              <a:srgbClr val="F0AB00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6623050" y="3911600"/>
              <a:ext cx="3630612" cy="118745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07046" tIns="85638" rIns="107046" bIns="85638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8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6907212" y="4114800"/>
              <a:ext cx="1368425" cy="779463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FFFFFF">
                  <a:lumMod val="75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ea typeface="Arial Unicode MS" pitchFamily="34" charset="-128"/>
                  <a:cs typeface="Arial Unicode MS" pitchFamily="34" charset="-128"/>
                </a:rPr>
                <a:t>Stored Procedure</a:t>
              </a:r>
            </a:p>
          </p:txBody>
        </p:sp>
        <p:sp>
          <p:nvSpPr>
            <p:cNvPr id="21" name="Can 20"/>
            <p:cNvSpPr/>
            <p:nvPr/>
          </p:nvSpPr>
          <p:spPr bwMode="gray">
            <a:xfrm>
              <a:off x="6723062" y="4076700"/>
              <a:ext cx="360363" cy="304800"/>
            </a:xfrm>
            <a:prstGeom prst="can">
              <a:avLst/>
            </a:prstGeom>
            <a:solidFill>
              <a:srgbClr val="F0AB00"/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</p:spPr>
          <p:txBody>
            <a:bodyPr lIns="89979" tIns="71983" rIns="89979" bIns="71983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000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" name="Straight Arrow Connector 38"/>
            <p:cNvCxnSpPr>
              <a:cxnSpLocks noChangeShapeType="1"/>
              <a:stCxn id="20" idx="0"/>
              <a:endCxn id="13" idx="2"/>
            </p:cNvCxnSpPr>
            <p:nvPr/>
          </p:nvCxnSpPr>
          <p:spPr bwMode="gray">
            <a:xfrm flipH="1" flipV="1">
              <a:off x="7583487" y="3536950"/>
              <a:ext cx="7938" cy="577850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39"/>
            <p:cNvSpPr txBox="1">
              <a:spLocks noChangeArrowheads="1"/>
            </p:cNvSpPr>
            <p:nvPr/>
          </p:nvSpPr>
          <p:spPr bwMode="gray">
            <a:xfrm>
              <a:off x="7648575" y="3675101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800" b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deploy</a:t>
              </a:r>
            </a:p>
          </p:txBody>
        </p:sp>
        <p:sp>
          <p:nvSpPr>
            <p:cNvPr id="24" name="Rectangle 23"/>
            <p:cNvSpPr/>
            <p:nvPr/>
          </p:nvSpPr>
          <p:spPr bwMode="gray">
            <a:xfrm>
              <a:off x="8464550" y="2203450"/>
              <a:ext cx="1728787" cy="2952750"/>
            </a:xfrm>
            <a:prstGeom prst="rect">
              <a:avLst/>
            </a:prstGeom>
            <a:noFill/>
            <a:ln w="12700" algn="ctr">
              <a:solidFill>
                <a:srgbClr val="666666"/>
              </a:solidFill>
              <a:prstDash val="solid"/>
              <a:miter lim="800000"/>
              <a:headEnd/>
              <a:tailEnd/>
            </a:ln>
          </p:spPr>
          <p:txBody>
            <a:bodyPr lIns="107046" tIns="85638" rIns="107046" bIns="85638" anchor="ctr"/>
            <a:lstStyle/>
            <a:p>
              <a:pPr algn="ctr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2799" kern="0" dirty="0">
                <a:solidFill>
                  <a:sysClr val="windowText" lastClr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Rectangle 49"/>
          <p:cNvSpPr>
            <a:spLocks noChangeArrowheads="1"/>
          </p:cNvSpPr>
          <p:nvPr/>
        </p:nvSpPr>
        <p:spPr bwMode="auto">
          <a:xfrm>
            <a:off x="366536" y="936821"/>
            <a:ext cx="11560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>
              <a:spcBef>
                <a:spcPts val="1625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chemeClr val="bg1"/>
                </a:solidFill>
              </a:rPr>
              <a:t>Methods of global classes marked with tag interface, available since ABAP 7.4 SP05</a:t>
            </a: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5780" y="274639"/>
            <a:ext cx="11101595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Integration of Database Procedures into ABAP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796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kern="0" dirty="0">
                <a:solidFill>
                  <a:schemeClr val="bg1"/>
                </a:solidFill>
              </a:rPr>
              <a:t>Standard ABAP class methods are used as containers for the implementation of AMDPs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324001" y="1313271"/>
            <a:ext cx="8362700" cy="5428097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89979" tIns="71983" rIns="89979" bIns="71983" anchor="ctr"/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DEFINITION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PUBLIC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FINAL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CREATE PUBLIC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PUBLIC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INTERFACES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if_amdp_marker_hdb 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CLASS-METHODS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get_oia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EXPORTING VALUE(</a:t>
            </a:r>
            <a:r>
              <a:rPr lang="en-US" sz="1600" kern="0" dirty="0" err="1">
                <a:latin typeface="Courier New" pitchFamily="49" charset="0"/>
                <a:cs typeface="Courier New" pitchFamily="49" charset="0"/>
              </a:rPr>
              <a:t>et_oia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) type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ztt_jan_oia.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PROTECTED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  PRIVATE SECTION.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ENDCLASS.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zcl_jan_amdp 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IMPLEMENTATION.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kern="0" dirty="0">
              <a:solidFill>
                <a:srgbClr val="0076CB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execute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BY DATABASE PROCEDURE ….</a:t>
            </a:r>
            <a:b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FFFFFF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-- SQLScript code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ENDMETHOD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F0AB00"/>
              </a:buClr>
              <a:buSzPct val="80000"/>
              <a:defRPr/>
            </a:pPr>
            <a:r>
              <a:rPr lang="en-US" sz="1600" kern="0" dirty="0">
                <a:solidFill>
                  <a:srgbClr val="0076CB"/>
                </a:solidFill>
                <a:latin typeface="Courier New" pitchFamily="49" charset="0"/>
                <a:cs typeface="Courier New" pitchFamily="49" charset="0"/>
              </a:rPr>
              <a:t>ENDCLASS</a:t>
            </a:r>
            <a:r>
              <a:rPr lang="en-US" sz="1600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8" name="Line Callout 1 (Accent Bar) 7"/>
          <p:cNvSpPr/>
          <p:nvPr/>
        </p:nvSpPr>
        <p:spPr bwMode="gray">
          <a:xfrm>
            <a:off x="9269858" y="4797901"/>
            <a:ext cx="2675906" cy="814200"/>
          </a:xfrm>
          <a:prstGeom prst="accentCallout1">
            <a:avLst>
              <a:gd name="adj1" fmla="val 15058"/>
              <a:gd name="adj2" fmla="val -4528"/>
              <a:gd name="adj3" fmla="val 75969"/>
              <a:gd name="adj4" fmla="val -14694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headEnd/>
            <a:tailEnd/>
          </a:ln>
          <a:effectLst/>
        </p:spPr>
        <p:txBody>
          <a:bodyPr lIns="35992" tIns="71983" rIns="35992" bIns="71983" anchor="ctr"/>
          <a:lstStyle/>
          <a:p>
            <a:pPr algn="ctr" defTabSz="914217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Method container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an AMDP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354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Spider-Man Wallpaper 4K, Marvel Superheroes, Black background, Graphics  CGI, #29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4"/>
            <a:ext cx="12215093" cy="68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/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7039" y="1012666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AMDP Code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9312</TotalTime>
  <Words>705</Words>
  <Application>Microsoft Office PowerPoint</Application>
  <PresentationFormat>Custom</PresentationFormat>
  <Paragraphs>173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 Unicode MS</vt:lpstr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10</vt:lpstr>
      <vt:lpstr>Procedure Proxy </vt:lpstr>
      <vt:lpstr>What is AMDP </vt:lpstr>
      <vt:lpstr>How to Create AMDP</vt:lpstr>
      <vt:lpstr>ABAP Managed Data Procedure</vt:lpstr>
      <vt:lpstr>Integration of Database Procedures into ABAP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268</cp:revision>
  <dcterms:created xsi:type="dcterms:W3CDTF">2013-09-12T13:05:01Z</dcterms:created>
  <dcterms:modified xsi:type="dcterms:W3CDTF">2021-11-08T06:59:42Z</dcterms:modified>
</cp:coreProperties>
</file>